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2"/>
  </p:notesMasterIdLst>
  <p:sldIdLst>
    <p:sldId id="1370" r:id="rId2"/>
    <p:sldId id="1748" r:id="rId3"/>
    <p:sldId id="1470" r:id="rId4"/>
    <p:sldId id="1471" r:id="rId5"/>
    <p:sldId id="1732" r:id="rId6"/>
    <p:sldId id="1752" r:id="rId7"/>
    <p:sldId id="1753" r:id="rId8"/>
    <p:sldId id="1751" r:id="rId9"/>
    <p:sldId id="1754" r:id="rId10"/>
    <p:sldId id="1762" r:id="rId11"/>
    <p:sldId id="1763" r:id="rId12"/>
    <p:sldId id="1755" r:id="rId13"/>
    <p:sldId id="1766" r:id="rId14"/>
    <p:sldId id="1765" r:id="rId15"/>
    <p:sldId id="1769" r:id="rId16"/>
    <p:sldId id="1770" r:id="rId17"/>
    <p:sldId id="1771" r:id="rId18"/>
    <p:sldId id="1774" r:id="rId19"/>
    <p:sldId id="1757" r:id="rId20"/>
    <p:sldId id="1758" r:id="rId21"/>
    <p:sldId id="1775" r:id="rId22"/>
    <p:sldId id="1776" r:id="rId23"/>
    <p:sldId id="1777" r:id="rId24"/>
    <p:sldId id="1761" r:id="rId25"/>
    <p:sldId id="1768" r:id="rId26"/>
    <p:sldId id="1759" r:id="rId27"/>
    <p:sldId id="1760" r:id="rId28"/>
    <p:sldId id="1778" r:id="rId29"/>
    <p:sldId id="1466" r:id="rId30"/>
    <p:sldId id="1764" r:id="rId31"/>
  </p:sldIdLst>
  <p:sldSz cx="12192000" cy="6858000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E38B"/>
    <a:srgbClr val="006633"/>
    <a:srgbClr val="0070C0"/>
    <a:srgbClr val="D828B6"/>
    <a:srgbClr val="0000FF"/>
    <a:srgbClr val="CC0099"/>
    <a:srgbClr val="FF6600"/>
    <a:srgbClr val="008000"/>
    <a:srgbClr val="1F497D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741" autoAdjust="0"/>
  </p:normalViewPr>
  <p:slideViewPr>
    <p:cSldViewPr>
      <p:cViewPr varScale="1">
        <p:scale>
          <a:sx n="94" d="100"/>
          <a:sy n="94" d="100"/>
        </p:scale>
        <p:origin x="528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26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3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1963" y="720725"/>
            <a:ext cx="6391275" cy="359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6762" cy="4316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C3546CF7-A194-45C3-A85B-C450ED91A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0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baseline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56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7814"/>
            <a:ext cx="11195051" cy="101758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195051" cy="4830763"/>
          </a:xfrm>
        </p:spPr>
        <p:txBody>
          <a:bodyPr/>
          <a:lstStyle>
            <a:lvl1pPr marL="344488" indent="-344488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1pPr>
            <a:lvl2pPr marL="795338" indent="-338138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2pPr>
            <a:lvl3pPr marL="11398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3pPr>
            <a:lvl4pPr marL="1603375" indent="-231775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4pPr>
            <a:lvl5pPr marL="20542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0053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10363200" cy="152082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9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1"/>
            <a:ext cx="11195051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Freeform 6"/>
          <p:cNvSpPr>
            <a:spLocks noChangeArrowheads="1"/>
          </p:cNvSpPr>
          <p:nvPr/>
        </p:nvSpPr>
        <p:spPr bwMode="auto">
          <a:xfrm>
            <a:off x="304800" y="228600"/>
            <a:ext cx="111760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304800" y="6324599"/>
            <a:ext cx="11176000" cy="0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381000" y="6248400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sz="1600" dirty="0">
                <a:latin typeface="Arial" pitchFamily="34" charset="0"/>
              </a:rPr>
              <a:t>All materials copyright </a:t>
            </a:r>
            <a:r>
              <a:rPr lang="en-US" altLang="en-US" sz="1600" dirty="0" smtClean="0">
                <a:latin typeface="Arial" pitchFamily="34" charset="0"/>
              </a:rPr>
              <a:t>UMBC</a:t>
            </a:r>
            <a:r>
              <a:rPr lang="en-US" altLang="en-US" sz="1600" baseline="0" dirty="0" smtClean="0">
                <a:latin typeface="Arial" pitchFamily="34" charset="0"/>
              </a:rPr>
              <a:t> and </a:t>
            </a:r>
            <a:r>
              <a:rPr lang="en-US" altLang="en-US" sz="1600" dirty="0" smtClean="0">
                <a:latin typeface="Arial" pitchFamily="34" charset="0"/>
              </a:rPr>
              <a:t>Dr</a:t>
            </a:r>
            <a:r>
              <a:rPr lang="en-US" altLang="en-US" sz="1600" dirty="0">
                <a:latin typeface="Arial" pitchFamily="34" charset="0"/>
              </a:rPr>
              <a:t>. Katherine </a:t>
            </a:r>
            <a:r>
              <a:rPr lang="en-US" altLang="en-US" sz="1600" dirty="0" smtClean="0">
                <a:latin typeface="Arial" pitchFamily="34" charset="0"/>
              </a:rPr>
              <a:t>Gibson unless </a:t>
            </a:r>
            <a:r>
              <a:rPr lang="en-US" altLang="en-US" sz="1600" dirty="0">
                <a:latin typeface="Arial" pitchFamily="34" charset="0"/>
              </a:rPr>
              <a:t>otherwise noted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66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CMSC 426</a:t>
            </a:r>
            <a:br>
              <a:rPr lang="en-US" dirty="0"/>
            </a:br>
            <a:r>
              <a:rPr lang="en-US" dirty="0"/>
              <a:t>Principles of Computer Security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Ethics </a:t>
            </a:r>
            <a:r>
              <a:rPr lang="en-US" smtClean="0"/>
              <a:t>and Computer </a:t>
            </a:r>
            <a:r>
              <a:rPr lang="en-US" dirty="0" smtClean="0"/>
              <a:t>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28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Encrypt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Encrypt is a CA that issues free, renewable 90-day TLS/SSL certificates for Domain Validation (DV)</a:t>
            </a:r>
          </a:p>
          <a:p>
            <a:pPr lvl="1"/>
            <a:r>
              <a:rPr lang="en-US" dirty="0" smtClean="0"/>
              <a:t>Guess who took advantage of these?</a:t>
            </a:r>
          </a:p>
          <a:p>
            <a:pPr lvl="4"/>
            <a:endParaRPr lang="en-US" dirty="0"/>
          </a:p>
          <a:p>
            <a:r>
              <a:rPr lang="en-US" dirty="0" smtClean="0"/>
              <a:t>In December 2015, criminals</a:t>
            </a:r>
          </a:p>
          <a:p>
            <a:pPr lvl="1"/>
            <a:r>
              <a:rPr lang="en-US" dirty="0" smtClean="0"/>
              <a:t>Used issued certificates to…</a:t>
            </a:r>
          </a:p>
          <a:p>
            <a:pPr lvl="1"/>
            <a:r>
              <a:rPr lang="en-US" dirty="0" smtClean="0"/>
              <a:t>Disguise malicious traffic to a website that…</a:t>
            </a:r>
          </a:p>
          <a:p>
            <a:pPr lvl="1"/>
            <a:r>
              <a:rPr lang="en-US" dirty="0" smtClean="0"/>
              <a:t>Ran an exploit kit to…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ownload a banking Trojan onto the user’s computer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sz="1200" dirty="0">
                <a:latin typeface="Arial" pitchFamily="34" charset="0"/>
              </a:rPr>
              <a:t>Information taken from https://blog.trendmicro.com/trendlabs-security-intelligence/lets-encrypt-now-being-abused-by-malvertisers/</a:t>
            </a:r>
          </a:p>
        </p:txBody>
      </p:sp>
    </p:spTree>
    <p:extLst>
      <p:ext uri="{BB962C8B-B14F-4D97-AF65-F5344CB8AC3E}">
        <p14:creationId xmlns:p14="http://schemas.microsoft.com/office/powerpoint/2010/main" val="295705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Revocation of Certificates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582400" cy="4830763"/>
          </a:xfrm>
        </p:spPr>
        <p:txBody>
          <a:bodyPr/>
          <a:lstStyle/>
          <a:p>
            <a:r>
              <a:rPr lang="en-US" dirty="0" smtClean="0"/>
              <a:t>Let’s Encrypt does not revoke certificates for malicious sites</a:t>
            </a:r>
          </a:p>
          <a:p>
            <a:pPr lvl="1"/>
            <a:r>
              <a:rPr lang="en-US" dirty="0" smtClean="0"/>
              <a:t>“A </a:t>
            </a:r>
            <a:r>
              <a:rPr lang="en-US" dirty="0"/>
              <a:t>DV certificate </a:t>
            </a:r>
            <a:r>
              <a:rPr lang="en-US" dirty="0" smtClean="0"/>
              <a:t>[…] says </a:t>
            </a:r>
            <a:r>
              <a:rPr lang="en-US" dirty="0"/>
              <a:t>nothing </a:t>
            </a:r>
            <a:r>
              <a:rPr lang="en-US" dirty="0" smtClean="0"/>
              <a:t>about </a:t>
            </a:r>
            <a:r>
              <a:rPr lang="en-US" dirty="0"/>
              <a:t>a site’s content or who runs </a:t>
            </a:r>
            <a:r>
              <a:rPr lang="en-US" dirty="0" smtClean="0"/>
              <a:t>it”</a:t>
            </a:r>
          </a:p>
          <a:p>
            <a:pPr lvl="1"/>
            <a:r>
              <a:rPr lang="en-US" dirty="0"/>
              <a:t>“Users are much better informed and protected when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browsers </a:t>
            </a:r>
            <a:r>
              <a:rPr lang="en-US" dirty="0"/>
              <a:t>include anti-phishing and anti-malware </a:t>
            </a:r>
            <a:r>
              <a:rPr lang="en-US" dirty="0" smtClean="0"/>
              <a:t>features”</a:t>
            </a:r>
          </a:p>
          <a:p>
            <a:pPr lvl="1"/>
            <a:r>
              <a:rPr lang="en-US" dirty="0"/>
              <a:t>“On a philosophical and moral level, mistakes </a:t>
            </a:r>
            <a:r>
              <a:rPr lang="en-US" dirty="0" smtClean="0"/>
              <a:t>will </a:t>
            </a:r>
            <a:r>
              <a:rPr lang="en-US" dirty="0"/>
              <a:t>mean censorship, since CAs would be gatekeepers for online speech and </a:t>
            </a:r>
            <a:r>
              <a:rPr lang="en-US" dirty="0" smtClean="0"/>
              <a:t>presence”</a:t>
            </a:r>
            <a:endParaRPr lang="en-US" dirty="0"/>
          </a:p>
          <a:p>
            <a:pPr lvl="1"/>
            <a:r>
              <a:rPr lang="en-US" dirty="0" smtClean="0"/>
              <a:t>“</a:t>
            </a:r>
            <a:r>
              <a:rPr lang="en-US" dirty="0"/>
              <a:t>CAs are not well positioned to operate anti­-phishing and </a:t>
            </a:r>
            <a:br>
              <a:rPr lang="en-US" dirty="0"/>
            </a:br>
            <a:r>
              <a:rPr lang="en-US" dirty="0"/>
              <a:t>anti-malware operations – or to police content more generally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“For </a:t>
            </a:r>
            <a:r>
              <a:rPr lang="en-US" dirty="0"/>
              <a:t>the time being, Let’s Encrypt is going to check with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Google Safe Browsing API before issuing </a:t>
            </a:r>
            <a:r>
              <a:rPr lang="en-US" dirty="0" smtClean="0"/>
              <a:t>certificates”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>
                <a:latin typeface="Arial" pitchFamily="34" charset="0"/>
              </a:rPr>
              <a:t>Information taken from https://letsencrypt.org/2015/10/29/phishing-and-malware.html</a:t>
            </a:r>
          </a:p>
        </p:txBody>
      </p:sp>
    </p:spTree>
    <p:extLst>
      <p:ext uri="{BB962C8B-B14F-4D97-AF65-F5344CB8AC3E}">
        <p14:creationId xmlns:p14="http://schemas.microsoft.com/office/powerpoint/2010/main" val="170256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Marcus Hutchins (</a:t>
            </a:r>
            <a:r>
              <a:rPr lang="en-US" dirty="0" err="1"/>
              <a:t>WannaCry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8548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on </a:t>
            </a:r>
            <a:r>
              <a:rPr lang="en-US" dirty="0" err="1" smtClean="0"/>
              <a:t>WannaCry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Propagated and spread as a worm (not a Trojan)</a:t>
            </a:r>
          </a:p>
          <a:p>
            <a:r>
              <a:rPr lang="en-US" dirty="0" smtClean="0"/>
              <a:t>Uses a leaked </a:t>
            </a:r>
            <a:r>
              <a:rPr lang="en-US" dirty="0"/>
              <a:t>NSA-developed exploit </a:t>
            </a:r>
            <a:r>
              <a:rPr lang="en-US" dirty="0" smtClean="0"/>
              <a:t>to propagate</a:t>
            </a:r>
          </a:p>
          <a:p>
            <a:pPr lvl="1"/>
            <a:r>
              <a:rPr lang="en-US" dirty="0" smtClean="0"/>
              <a:t>Exploit called “</a:t>
            </a:r>
            <a:r>
              <a:rPr lang="en-US" dirty="0" err="1" smtClean="0"/>
              <a:t>EternalBlue</a:t>
            </a:r>
            <a:r>
              <a:rPr lang="en-US" dirty="0" smtClean="0"/>
              <a:t>,” leaked by </a:t>
            </a:r>
            <a:r>
              <a:rPr lang="en-US" dirty="0"/>
              <a:t>the Shadow </a:t>
            </a:r>
            <a:r>
              <a:rPr lang="en-US" dirty="0" smtClean="0"/>
              <a:t>Brokers</a:t>
            </a:r>
          </a:p>
          <a:p>
            <a:pPr lvl="1"/>
            <a:r>
              <a:rPr lang="en-US" dirty="0" smtClean="0"/>
              <a:t>Windows released a patch in March 2017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WannaCry</a:t>
            </a:r>
            <a:r>
              <a:rPr lang="en-US" dirty="0" smtClean="0"/>
              <a:t> was released </a:t>
            </a:r>
            <a:br>
              <a:rPr lang="en-US" dirty="0" smtClean="0"/>
            </a:br>
            <a:r>
              <a:rPr lang="en-US" dirty="0" smtClean="0"/>
              <a:t>worldwide in May 2017</a:t>
            </a:r>
          </a:p>
          <a:p>
            <a:pPr lvl="1"/>
            <a:r>
              <a:rPr lang="en-US" dirty="0" smtClean="0"/>
              <a:t>Caused billions of dollars </a:t>
            </a:r>
            <a:br>
              <a:rPr lang="en-US" dirty="0" smtClean="0"/>
            </a:br>
            <a:r>
              <a:rPr lang="en-US" dirty="0" smtClean="0"/>
              <a:t>in losses and damages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273927"/>
            <a:ext cx="6781800" cy="2974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11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Marcus’s Exploits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Authors the cybersecurity blog </a:t>
            </a:r>
            <a:r>
              <a:rPr lang="en-US" dirty="0" err="1" smtClean="0"/>
              <a:t>MalwareTech</a:t>
            </a:r>
            <a:endParaRPr lang="en-US" dirty="0" smtClean="0"/>
          </a:p>
          <a:p>
            <a:r>
              <a:rPr lang="en-US" dirty="0" smtClean="0"/>
              <a:t>Discovered a “kill switch” for </a:t>
            </a:r>
            <a:r>
              <a:rPr lang="en-US" dirty="0" err="1" smtClean="0"/>
              <a:t>WannaCry</a:t>
            </a:r>
            <a:r>
              <a:rPr lang="en-US" dirty="0" smtClean="0"/>
              <a:t> after it struck in 2017</a:t>
            </a:r>
          </a:p>
          <a:p>
            <a:pPr lvl="1"/>
            <a:r>
              <a:rPr lang="en-US" dirty="0" smtClean="0"/>
              <a:t>Code in </a:t>
            </a:r>
            <a:r>
              <a:rPr lang="en-US" dirty="0" err="1" smtClean="0"/>
              <a:t>WannaCry</a:t>
            </a:r>
            <a:r>
              <a:rPr lang="en-US" dirty="0" smtClean="0"/>
              <a:t> was linked to an unregistered domain name</a:t>
            </a:r>
          </a:p>
          <a:p>
            <a:pPr lvl="1"/>
            <a:r>
              <a:rPr lang="en-US" dirty="0" smtClean="0"/>
              <a:t>Marcus registered it, and this stopped the worm from spreading</a:t>
            </a:r>
          </a:p>
          <a:p>
            <a:pPr lvl="3"/>
            <a:endParaRPr lang="en-US" dirty="0"/>
          </a:p>
          <a:p>
            <a:r>
              <a:rPr lang="en-US" dirty="0" smtClean="0"/>
              <a:t>Alleged to have created the Kronos malware in 2014</a:t>
            </a:r>
          </a:p>
          <a:p>
            <a:pPr lvl="1"/>
            <a:r>
              <a:rPr lang="en-US" sz="2800" dirty="0" smtClean="0"/>
              <a:t>Kronos was sold via a </a:t>
            </a:r>
            <a:r>
              <a:rPr lang="en-US" sz="2800" dirty="0" err="1" smtClean="0"/>
              <a:t>darknet</a:t>
            </a:r>
            <a:r>
              <a:rPr lang="en-US" sz="2800" dirty="0" smtClean="0"/>
              <a:t> market for $7,000 in 2015</a:t>
            </a:r>
          </a:p>
          <a:p>
            <a:pPr lvl="3"/>
            <a:endParaRPr lang="en-US" dirty="0"/>
          </a:p>
          <a:p>
            <a:r>
              <a:rPr lang="en-US" sz="3200" dirty="0" smtClean="0"/>
              <a:t>How should past and current actions be weighed?</a:t>
            </a:r>
            <a:endParaRPr lang="en-US" sz="3200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>
                <a:latin typeface="Arial" pitchFamily="34" charset="0"/>
              </a:rPr>
              <a:t>Information taken from https://krebsonsecurity.com/2017/09/who-is-marcus-hutchins/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4800" y="1391920"/>
            <a:ext cx="454236" cy="3101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4800" y="1972350"/>
            <a:ext cx="454236" cy="310158"/>
          </a:xfrm>
          <a:prstGeom prst="rect">
            <a:avLst/>
          </a:prstGeom>
        </p:spPr>
      </p:pic>
      <p:pic>
        <p:nvPicPr>
          <p:cNvPr id="8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759036" y="4419600"/>
            <a:ext cx="454236" cy="310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3438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Hacking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55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“Hacking Back”?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Essentially, “attacking back” the computers/people that are currently or recently attacked a person or company</a:t>
            </a:r>
          </a:p>
          <a:p>
            <a:pPr lvl="3"/>
            <a:endParaRPr lang="en-US" sz="1600" dirty="0" smtClean="0"/>
          </a:p>
          <a:p>
            <a:r>
              <a:rPr lang="en-US" dirty="0" smtClean="0"/>
              <a:t>Measures taken within the boundaries of one’s own </a:t>
            </a:r>
            <a:br>
              <a:rPr lang="en-US" dirty="0" smtClean="0"/>
            </a:br>
            <a:r>
              <a:rPr lang="en-US" dirty="0" smtClean="0"/>
              <a:t>network are not normally counted as hacking back</a:t>
            </a:r>
          </a:p>
          <a:p>
            <a:pPr lvl="1"/>
            <a:r>
              <a:rPr lang="en-US" dirty="0" smtClean="0"/>
              <a:t>Monitoring traffic patterns, encrypting data, using authentication</a:t>
            </a:r>
          </a:p>
          <a:p>
            <a:pPr lvl="3"/>
            <a:endParaRPr lang="en-US" sz="1600" dirty="0" smtClean="0"/>
          </a:p>
          <a:p>
            <a:r>
              <a:rPr lang="en-US" dirty="0"/>
              <a:t>Natural to want to “defend” yourself</a:t>
            </a:r>
          </a:p>
          <a:p>
            <a:pPr lvl="1"/>
            <a:r>
              <a:rPr lang="en-US" dirty="0" smtClean="0"/>
              <a:t>Especially since law enforcement can’t/won’t help with malware</a:t>
            </a:r>
          </a:p>
          <a:p>
            <a:pPr lvl="1"/>
            <a:r>
              <a:rPr lang="en-US" dirty="0" smtClean="0"/>
              <a:t>“Pay the ransom” is common advice</a:t>
            </a:r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10591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sz="1200" dirty="0">
                <a:latin typeface="Arial" pitchFamily="34" charset="0"/>
              </a:rPr>
              <a:t>Information taken from http://www.slate.com/articles/technology/future_tense/2017/10/hacking_back_the_worst_idea_in_cybersecurity_rises_again.html</a:t>
            </a:r>
          </a:p>
        </p:txBody>
      </p:sp>
    </p:spTree>
    <p:extLst>
      <p:ext uri="{BB962C8B-B14F-4D97-AF65-F5344CB8AC3E}">
        <p14:creationId xmlns:p14="http://schemas.microsoft.com/office/powerpoint/2010/main" val="404300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ACDC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Stands </a:t>
            </a:r>
            <a:r>
              <a:rPr lang="en-US" dirty="0"/>
              <a:t>for Active Cyber Defense Certainty </a:t>
            </a:r>
            <a:r>
              <a:rPr lang="en-US" dirty="0" smtClean="0"/>
              <a:t>Act</a:t>
            </a:r>
          </a:p>
          <a:p>
            <a:pPr lvl="1"/>
            <a:r>
              <a:rPr lang="en-US" dirty="0" smtClean="0"/>
              <a:t>Introduced to House, referred to subcommittee in November 2017</a:t>
            </a:r>
          </a:p>
          <a:p>
            <a:pPr lvl="3"/>
            <a:endParaRPr lang="en-US" dirty="0"/>
          </a:p>
          <a:p>
            <a:r>
              <a:rPr lang="en-US" dirty="0" smtClean="0"/>
              <a:t>Would grant authorized entities the legal authority </a:t>
            </a:r>
            <a:r>
              <a:rPr lang="en-US" dirty="0"/>
              <a:t>to venture outside their computer networks </a:t>
            </a:r>
            <a:r>
              <a:rPr lang="en-US" dirty="0" smtClean="0"/>
              <a:t>to</a:t>
            </a:r>
          </a:p>
          <a:p>
            <a:pPr marL="971550" lvl="1" indent="-514350">
              <a:buSzPct val="100000"/>
              <a:buFont typeface="+mj-lt"/>
              <a:buAutoNum type="arabicPeriod"/>
            </a:pPr>
            <a:r>
              <a:rPr lang="en-US" dirty="0" smtClean="0"/>
              <a:t>Establish attribution </a:t>
            </a:r>
            <a:r>
              <a:rPr lang="en-US" dirty="0"/>
              <a:t>(</a:t>
            </a:r>
            <a:r>
              <a:rPr lang="en-US" i="1" dirty="0"/>
              <a:t>i.e.</a:t>
            </a:r>
            <a:r>
              <a:rPr lang="en-US" dirty="0"/>
              <a:t>, </a:t>
            </a:r>
            <a:r>
              <a:rPr lang="en-US" dirty="0" smtClean="0"/>
              <a:t>nature</a:t>
            </a:r>
            <a:r>
              <a:rPr lang="en-US" dirty="0"/>
              <a:t>, cause, </a:t>
            </a:r>
            <a:r>
              <a:rPr lang="en-US" dirty="0" smtClean="0"/>
              <a:t>source</a:t>
            </a:r>
            <a:r>
              <a:rPr lang="en-US" dirty="0"/>
              <a:t>) of an </a:t>
            </a:r>
            <a:r>
              <a:rPr lang="en-US" dirty="0" smtClean="0"/>
              <a:t>attack</a:t>
            </a:r>
            <a:endParaRPr lang="en-US" dirty="0"/>
          </a:p>
          <a:p>
            <a:pPr marL="971550" lvl="1" indent="-514350">
              <a:buSzPct val="100000"/>
              <a:buFont typeface="+mj-lt"/>
              <a:buAutoNum type="arabicPeriod"/>
            </a:pPr>
            <a:r>
              <a:rPr lang="en-US" dirty="0" smtClean="0"/>
              <a:t>Disrupt cyberattacks (without </a:t>
            </a:r>
            <a:r>
              <a:rPr lang="en-US" dirty="0"/>
              <a:t>damaging </a:t>
            </a:r>
            <a:r>
              <a:rPr lang="en-US" dirty="0" smtClean="0"/>
              <a:t>other computer systems)</a:t>
            </a:r>
            <a:endParaRPr lang="en-US" dirty="0"/>
          </a:p>
          <a:p>
            <a:pPr marL="971550" lvl="1" indent="-514350">
              <a:buSzPct val="100000"/>
              <a:buFont typeface="+mj-lt"/>
              <a:buAutoNum type="arabicPeriod"/>
            </a:pPr>
            <a:r>
              <a:rPr lang="en-US" dirty="0" smtClean="0"/>
              <a:t>Retrieve </a:t>
            </a:r>
            <a:r>
              <a:rPr lang="en-US" dirty="0"/>
              <a:t>and destroy any files stolen during the course of an </a:t>
            </a:r>
            <a:r>
              <a:rPr lang="en-US" dirty="0" smtClean="0"/>
              <a:t>attack</a:t>
            </a:r>
            <a:endParaRPr lang="en-US" dirty="0"/>
          </a:p>
          <a:p>
            <a:pPr marL="971550" lvl="1" indent="-514350">
              <a:buSzPct val="100000"/>
              <a:buFont typeface="+mj-lt"/>
              <a:buAutoNum type="arabicPeriod"/>
            </a:pPr>
            <a:r>
              <a:rPr lang="en-US" dirty="0" smtClean="0"/>
              <a:t>Monitor </a:t>
            </a:r>
            <a:r>
              <a:rPr lang="en-US" dirty="0"/>
              <a:t>the behavior of an </a:t>
            </a:r>
            <a:r>
              <a:rPr lang="en-US" dirty="0" smtClean="0"/>
              <a:t>attacker</a:t>
            </a:r>
            <a:endParaRPr lang="en-US" dirty="0"/>
          </a:p>
          <a:p>
            <a:pPr marL="971550" lvl="1" indent="-514350">
              <a:buSzPct val="100000"/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dirty="0"/>
              <a:t>“beaconing” </a:t>
            </a:r>
            <a:r>
              <a:rPr lang="en-US" dirty="0" smtClean="0"/>
              <a:t>technology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10591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>
                <a:latin typeface="Arial" pitchFamily="34" charset="0"/>
              </a:rPr>
              <a:t>Information taken from https://www.cyberisk.biz/active-cyber-defense-certainty-act/</a:t>
            </a:r>
          </a:p>
        </p:txBody>
      </p:sp>
    </p:spTree>
    <p:extLst>
      <p:ext uri="{BB962C8B-B14F-4D97-AF65-F5344CB8AC3E}">
        <p14:creationId xmlns:p14="http://schemas.microsoft.com/office/powerpoint/2010/main" val="383357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ACDC </a:t>
            </a:r>
            <a:r>
              <a:rPr lang="en-US" dirty="0" smtClean="0"/>
              <a:t>Legislation Breakdown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6075" lvl="1"/>
            <a:r>
              <a:rPr lang="en-US" dirty="0" smtClean="0"/>
              <a:t>“Only </a:t>
            </a:r>
            <a:r>
              <a:rPr lang="en-US" dirty="0"/>
              <a:t>allows retaliatory action against computers </a:t>
            </a:r>
            <a:r>
              <a:rPr lang="en-US" dirty="0" smtClean="0"/>
              <a:t>based in U.S. territory”</a:t>
            </a:r>
          </a:p>
          <a:p>
            <a:pPr marL="690562" lvl="2"/>
            <a:r>
              <a:rPr lang="en-US" dirty="0" smtClean="0"/>
              <a:t>Does this present any problems or limitations?</a:t>
            </a:r>
            <a:endParaRPr lang="en-US" dirty="0"/>
          </a:p>
          <a:p>
            <a:pPr marL="346075" lvl="1"/>
            <a:r>
              <a:rPr lang="en-US" dirty="0" smtClean="0"/>
              <a:t>Establish </a:t>
            </a:r>
            <a:r>
              <a:rPr lang="en-US" dirty="0"/>
              <a:t>attribution (i.e., nature, cause, source) of an </a:t>
            </a:r>
            <a:r>
              <a:rPr lang="en-US" dirty="0" smtClean="0"/>
              <a:t>attack</a:t>
            </a:r>
          </a:p>
          <a:p>
            <a:pPr marL="690562" lvl="2"/>
            <a:r>
              <a:rPr lang="en-US" dirty="0" smtClean="0"/>
              <a:t>How easy and/or accurate is it to do this?</a:t>
            </a:r>
          </a:p>
          <a:p>
            <a:pPr marL="346075" lvl="1"/>
            <a:r>
              <a:rPr lang="en-US" dirty="0" smtClean="0"/>
              <a:t>Disrupt </a:t>
            </a:r>
            <a:r>
              <a:rPr lang="en-US" dirty="0"/>
              <a:t>cyberattacks (without damaging other computer systems)</a:t>
            </a:r>
          </a:p>
          <a:p>
            <a:pPr marL="690562" lvl="2"/>
            <a:r>
              <a:rPr lang="en-US" dirty="0" smtClean="0"/>
              <a:t>How to prevent collateral damage caught in the crossfire?</a:t>
            </a:r>
          </a:p>
          <a:p>
            <a:pPr marL="346075" lvl="1"/>
            <a:r>
              <a:rPr lang="en-US" dirty="0" smtClean="0"/>
              <a:t>Retrieve </a:t>
            </a:r>
            <a:r>
              <a:rPr lang="en-US" dirty="0"/>
              <a:t>and destroy any files stolen during the course of an </a:t>
            </a:r>
            <a:r>
              <a:rPr lang="en-US" dirty="0" smtClean="0"/>
              <a:t>attack</a:t>
            </a:r>
          </a:p>
          <a:p>
            <a:pPr marL="690562" lvl="2"/>
            <a:r>
              <a:rPr lang="en-US" dirty="0" smtClean="0"/>
              <a:t>May taint forensic evidence at the scene of an attack</a:t>
            </a:r>
          </a:p>
          <a:p>
            <a:pPr marL="346075" lvl="1"/>
            <a:r>
              <a:rPr lang="en-US" dirty="0" smtClean="0"/>
              <a:t>Use </a:t>
            </a:r>
            <a:r>
              <a:rPr lang="en-US" dirty="0"/>
              <a:t>“</a:t>
            </a:r>
            <a:r>
              <a:rPr lang="en-US" dirty="0" smtClean="0"/>
              <a:t>beaconing” technology</a:t>
            </a:r>
          </a:p>
          <a:p>
            <a:pPr marL="690562" lvl="2"/>
            <a:r>
              <a:rPr lang="en-US" dirty="0" smtClean="0"/>
              <a:t>How is this meaningfully different from “</a:t>
            </a:r>
            <a:r>
              <a:rPr lang="en-US" dirty="0" err="1" smtClean="0"/>
              <a:t>creepware</a:t>
            </a:r>
            <a:r>
              <a:rPr lang="en-US" dirty="0" smtClean="0"/>
              <a:t>”?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10591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>
                <a:latin typeface="Arial" pitchFamily="34" charset="0"/>
              </a:rPr>
              <a:t>Information taken from https://www.cyberisk.biz/active-cyber-defense-certainty-act/</a:t>
            </a:r>
          </a:p>
        </p:txBody>
      </p:sp>
    </p:spTree>
    <p:extLst>
      <p:ext uri="{BB962C8B-B14F-4D97-AF65-F5344CB8AC3E}">
        <p14:creationId xmlns:p14="http://schemas.microsoft.com/office/powerpoint/2010/main" val="143358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Responsible </a:t>
            </a:r>
            <a:r>
              <a:rPr lang="en-US" dirty="0" smtClean="0"/>
              <a:t>Disclosure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3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Cryptanalytic attacks</a:t>
            </a:r>
          </a:p>
          <a:p>
            <a:pPr lvl="1"/>
            <a:r>
              <a:rPr lang="en-US" dirty="0" smtClean="0"/>
              <a:t>Attack methods</a:t>
            </a:r>
          </a:p>
          <a:p>
            <a:pPr lvl="1"/>
            <a:r>
              <a:rPr lang="en-US" dirty="0" smtClean="0"/>
              <a:t>Attack types</a:t>
            </a:r>
          </a:p>
          <a:p>
            <a:r>
              <a:rPr lang="en-US" dirty="0" smtClean="0"/>
              <a:t>Attack types</a:t>
            </a:r>
          </a:p>
          <a:p>
            <a:pPr lvl="1"/>
            <a:r>
              <a:rPr lang="en-US" dirty="0" smtClean="0"/>
              <a:t>Ciphertext only</a:t>
            </a:r>
          </a:p>
          <a:p>
            <a:pPr lvl="1"/>
            <a:r>
              <a:rPr lang="en-US" dirty="0" smtClean="0"/>
              <a:t>Known plaintext</a:t>
            </a:r>
          </a:p>
          <a:p>
            <a:pPr lvl="1"/>
            <a:r>
              <a:rPr lang="en-US" dirty="0" smtClean="0"/>
              <a:t>Chosen plaintext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Pseudorandom numbers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25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Vulnerability Disclosure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white hat hackers or security researchers discover a vulnerability, what responsibilities do they have?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Disclose the issue to the public so they know about it</a:t>
            </a:r>
          </a:p>
          <a:p>
            <a:pPr lvl="1"/>
            <a:r>
              <a:rPr lang="en-US" dirty="0" smtClean="0"/>
              <a:t>“The public has a right to know”</a:t>
            </a:r>
          </a:p>
          <a:p>
            <a:pPr lvl="1"/>
            <a:r>
              <a:rPr lang="en-US" dirty="0" smtClean="0"/>
              <a:t>Forces the vendor to address the issue</a:t>
            </a:r>
          </a:p>
          <a:p>
            <a:r>
              <a:rPr lang="en-US" dirty="0" smtClean="0"/>
              <a:t>Alert the vendor of the issue so they can fix it</a:t>
            </a:r>
          </a:p>
          <a:p>
            <a:pPr lvl="1"/>
            <a:r>
              <a:rPr lang="en-US" dirty="0" smtClean="0"/>
              <a:t>But then the vendor is getting free security consultations</a:t>
            </a:r>
          </a:p>
          <a:p>
            <a:pPr lvl="1"/>
            <a:r>
              <a:rPr lang="en-US" dirty="0" smtClean="0"/>
              <a:t>Is it ethical to expect/demand payment?</a:t>
            </a:r>
          </a:p>
          <a:p>
            <a:pPr lvl="2"/>
            <a:r>
              <a:rPr lang="en-US" dirty="0" smtClean="0"/>
              <a:t>Some vendors offer “bug bounties” to incentivize detection and reporting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12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Responsible Disclosure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353800" cy="4830763"/>
          </a:xfrm>
        </p:spPr>
        <p:txBody>
          <a:bodyPr/>
          <a:lstStyle/>
          <a:p>
            <a:r>
              <a:rPr lang="en-US" dirty="0" smtClean="0"/>
              <a:t>Compromise between alerting the public and alerting the vendor</a:t>
            </a:r>
          </a:p>
          <a:p>
            <a:pPr lvl="3"/>
            <a:endParaRPr lang="en-US" dirty="0"/>
          </a:p>
          <a:p>
            <a:r>
              <a:rPr lang="en-US" dirty="0" smtClean="0"/>
              <a:t>Vendor is alerted first, and is given a period of time in which to fix and/or patch the vulnerability</a:t>
            </a:r>
          </a:p>
          <a:p>
            <a:pPr lvl="1"/>
            <a:r>
              <a:rPr lang="en-US" dirty="0" smtClean="0"/>
              <a:t>Time that is granted is often negotiated, and depends on the </a:t>
            </a:r>
            <a:br>
              <a:rPr lang="en-US" dirty="0" smtClean="0"/>
            </a:br>
            <a:r>
              <a:rPr lang="en-US" dirty="0" smtClean="0"/>
              <a:t>possible impact, difficulty of fixing the issue, etc.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After this time period, the vulnerability is released to the public</a:t>
            </a:r>
          </a:p>
          <a:p>
            <a:pPr lvl="1"/>
            <a:r>
              <a:rPr lang="en-US" dirty="0" smtClean="0"/>
              <a:t>Including people who would take advantage of it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69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Google’s Project Zero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277600" cy="4830763"/>
          </a:xfrm>
        </p:spPr>
        <p:txBody>
          <a:bodyPr/>
          <a:lstStyle/>
          <a:p>
            <a:r>
              <a:rPr lang="en-US" dirty="0" smtClean="0"/>
              <a:t>Project Zero is a full-time team dedicated to find zero-day vulnerabilities, including in non-Google products</a:t>
            </a:r>
          </a:p>
          <a:p>
            <a:pPr lvl="1"/>
            <a:r>
              <a:rPr lang="en-US" dirty="0" smtClean="0"/>
              <a:t>Vulnerability is released after patch, or after a strict 90 days</a:t>
            </a:r>
          </a:p>
          <a:p>
            <a:pPr lvl="1"/>
            <a:r>
              <a:rPr lang="en-US" dirty="0"/>
              <a:t>To help with patching, a Proof of Concept is often provided to </a:t>
            </a:r>
            <a:r>
              <a:rPr lang="en-US" dirty="0" smtClean="0"/>
              <a:t>vendor</a:t>
            </a:r>
          </a:p>
          <a:p>
            <a:pPr lvl="3"/>
            <a:endParaRPr lang="en-US" dirty="0" smtClean="0"/>
          </a:p>
          <a:p>
            <a:r>
              <a:rPr lang="en-US" sz="2800" dirty="0" smtClean="0"/>
              <a:t>Disclosed a Windows vulnerability two days before patch released</a:t>
            </a:r>
          </a:p>
          <a:p>
            <a:pPr lvl="1"/>
            <a:r>
              <a:rPr lang="en-US" sz="2400" dirty="0"/>
              <a:t>Patch </a:t>
            </a:r>
            <a:r>
              <a:rPr lang="en-US" sz="2400" dirty="0" smtClean="0"/>
              <a:t>was already scheduled for “Patch Tuesday”</a:t>
            </a:r>
            <a:endParaRPr lang="en-US" sz="2400" dirty="0"/>
          </a:p>
          <a:p>
            <a:pPr lvl="1"/>
            <a:r>
              <a:rPr lang="en-US" sz="2400" dirty="0" smtClean="0"/>
              <a:t>Google released the </a:t>
            </a:r>
            <a:r>
              <a:rPr lang="en-US" sz="2400" dirty="0" err="1" smtClean="0"/>
              <a:t>PoC</a:t>
            </a:r>
            <a:r>
              <a:rPr lang="en-US" sz="2400" dirty="0" smtClean="0"/>
              <a:t> in code and executable form</a:t>
            </a:r>
          </a:p>
          <a:p>
            <a:pPr lvl="1"/>
            <a:r>
              <a:rPr lang="en-US" sz="2400" dirty="0" smtClean="0"/>
              <a:t>Windows is one of Google’s competitors</a:t>
            </a:r>
          </a:p>
          <a:p>
            <a:pPr lvl="1"/>
            <a:r>
              <a:rPr lang="en-US" sz="2400" dirty="0" smtClean="0"/>
              <a:t>“Don’t use vulnerable software” doesn’t work for things like the Windows OS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10591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>
                <a:latin typeface="Arial" pitchFamily="34" charset="0"/>
              </a:rPr>
              <a:t>Information taken from https://papers.ssrn.com/sol3/papers.cfm?abstract_id=2624411</a:t>
            </a:r>
          </a:p>
        </p:txBody>
      </p:sp>
    </p:spTree>
    <p:extLst>
      <p:ext uri="{BB962C8B-B14F-4D97-AF65-F5344CB8AC3E}">
        <p14:creationId xmlns:p14="http://schemas.microsoft.com/office/powerpoint/2010/main" val="91403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Gray Hat Hacking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08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Mirai</a:t>
            </a:r>
            <a:r>
              <a:rPr lang="en-US" dirty="0" smtClean="0"/>
              <a:t> and Hajime Worms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430000" cy="4830763"/>
          </a:xfrm>
        </p:spPr>
        <p:txBody>
          <a:bodyPr/>
          <a:lstStyle/>
          <a:p>
            <a:r>
              <a:rPr lang="en-US" dirty="0" err="1" smtClean="0"/>
              <a:t>Mirai</a:t>
            </a:r>
            <a:r>
              <a:rPr lang="en-US" dirty="0" smtClean="0"/>
              <a:t> worm infects networked devices to added them to a botnet</a:t>
            </a:r>
          </a:p>
          <a:p>
            <a:pPr lvl="1"/>
            <a:r>
              <a:rPr lang="en-US" dirty="0" smtClean="0"/>
              <a:t>Very widespread, infects things like routers and surveillance cameras</a:t>
            </a:r>
          </a:p>
          <a:p>
            <a:pPr lvl="3"/>
            <a:endParaRPr lang="en-US" dirty="0"/>
          </a:p>
          <a:p>
            <a:r>
              <a:rPr lang="en-US" dirty="0" smtClean="0"/>
              <a:t>Hajime is a more advanced worm in how it spreads, </a:t>
            </a:r>
            <a:br>
              <a:rPr lang="en-US" dirty="0" smtClean="0"/>
            </a:br>
            <a:r>
              <a:rPr lang="en-US" dirty="0" smtClean="0"/>
              <a:t>how it hides itself, and in how difficult it is to combat</a:t>
            </a:r>
          </a:p>
          <a:p>
            <a:pPr lvl="1"/>
            <a:r>
              <a:rPr lang="en-US" dirty="0" smtClean="0"/>
              <a:t>Blocks access to ports 23, 5358, </a:t>
            </a:r>
            <a:r>
              <a:rPr lang="en-US" dirty="0" smtClean="0"/>
              <a:t>5555, </a:t>
            </a:r>
            <a:r>
              <a:rPr lang="en-US" dirty="0" smtClean="0"/>
              <a:t>and 7547</a:t>
            </a:r>
          </a:p>
          <a:p>
            <a:pPr lvl="1"/>
            <a:r>
              <a:rPr lang="en-US" dirty="0" smtClean="0"/>
              <a:t>Fetches and displays a statement on the terminal</a:t>
            </a:r>
          </a:p>
          <a:p>
            <a:pPr lvl="1"/>
            <a:r>
              <a:rPr lang="en-US" dirty="0" smtClean="0"/>
              <a:t>Once infected, a system is… </a:t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10591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>
                <a:latin typeface="Arial" pitchFamily="34" charset="0"/>
              </a:rPr>
              <a:t>Information taken from https://papers.ssrn.com/sol3/papers.cfm?abstract_id=2624411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173480" y="5115560"/>
            <a:ext cx="499872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sz="2600" dirty="0" smtClean="0">
                <a:latin typeface="Arial" pitchFamily="34" charset="0"/>
              </a:rPr>
              <a:t>secured against </a:t>
            </a:r>
            <a:r>
              <a:rPr lang="en-US" altLang="en-US" sz="2600" dirty="0" err="1" smtClean="0">
                <a:latin typeface="Arial" pitchFamily="34" charset="0"/>
              </a:rPr>
              <a:t>Mirai</a:t>
            </a:r>
            <a:r>
              <a:rPr lang="en-US" altLang="en-US" sz="2600" dirty="0" smtClean="0">
                <a:latin typeface="Arial" pitchFamily="34" charset="0"/>
              </a:rPr>
              <a:t> infections</a:t>
            </a:r>
            <a:endParaRPr lang="en-US" altLang="en-US" sz="26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29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Hajime Worm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Spreads itself onto computers without permission</a:t>
            </a:r>
          </a:p>
          <a:p>
            <a:r>
              <a:rPr lang="en-US" dirty="0" smtClean="0"/>
              <a:t>Author </a:t>
            </a:r>
            <a:r>
              <a:rPr lang="en-US" dirty="0"/>
              <a:t>can open a shell script to any infected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machine </a:t>
            </a:r>
            <a:r>
              <a:rPr lang="en-US" dirty="0"/>
              <a:t>in the network at any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Hides its processes and files from the system</a:t>
            </a:r>
          </a:p>
          <a:p>
            <a:endParaRPr lang="en-US" dirty="0" smtClean="0"/>
          </a:p>
          <a:p>
            <a:r>
              <a:rPr lang="en-US" dirty="0" smtClean="0"/>
              <a:t>Blocks access to ports</a:t>
            </a:r>
            <a:endParaRPr lang="en-US" dirty="0"/>
          </a:p>
          <a:p>
            <a:pPr lvl="1"/>
            <a:r>
              <a:rPr lang="en-US" sz="2800" dirty="0" smtClean="0"/>
              <a:t>Closes ports vulnerable to the </a:t>
            </a:r>
            <a:r>
              <a:rPr lang="en-US" sz="2800" dirty="0" err="1" smtClean="0"/>
              <a:t>Mirai</a:t>
            </a:r>
            <a:r>
              <a:rPr lang="en-US" sz="2800" dirty="0" smtClean="0"/>
              <a:t> worm</a:t>
            </a:r>
          </a:p>
          <a:p>
            <a:r>
              <a:rPr lang="en-US" dirty="0" smtClean="0"/>
              <a:t>Doesn’t perform DDoS </a:t>
            </a:r>
            <a:r>
              <a:rPr lang="en-US" dirty="0"/>
              <a:t>or similar </a:t>
            </a:r>
            <a:r>
              <a:rPr lang="en-US" dirty="0" smtClean="0"/>
              <a:t>attacks (but could)</a:t>
            </a:r>
            <a:endParaRPr lang="en-US" dirty="0"/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304800" y="1422400"/>
            <a:ext cx="454236" cy="310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304800" y="1970920"/>
            <a:ext cx="454236" cy="310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9036" y="4638576"/>
            <a:ext cx="454236" cy="3101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4800" y="5155922"/>
            <a:ext cx="454236" cy="310158"/>
          </a:xfrm>
          <a:prstGeom prst="rect">
            <a:avLst/>
          </a:prstGeom>
        </p:spPr>
      </p:pic>
      <p:pic>
        <p:nvPicPr>
          <p:cNvPr id="11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304800" y="4085134"/>
            <a:ext cx="454236" cy="310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366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Apple </a:t>
            </a:r>
            <a:r>
              <a:rPr lang="en-US" dirty="0" smtClean="0"/>
              <a:t>Encryption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34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San Bernardino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353800" cy="4830763"/>
          </a:xfrm>
        </p:spPr>
        <p:txBody>
          <a:bodyPr/>
          <a:lstStyle/>
          <a:p>
            <a:r>
              <a:rPr lang="en-US" dirty="0" smtClean="0"/>
              <a:t>December 2015, a married couple perpetrated a terrorist attack consisting of a mass shooting and an attempted bombing</a:t>
            </a:r>
          </a:p>
          <a:p>
            <a:pPr lvl="3"/>
            <a:endParaRPr lang="en-US" dirty="0"/>
          </a:p>
          <a:p>
            <a:r>
              <a:rPr lang="en-US" dirty="0" smtClean="0"/>
              <a:t>Terrorists were killed in a shootout with the police</a:t>
            </a:r>
          </a:p>
          <a:p>
            <a:pPr lvl="1"/>
            <a:r>
              <a:rPr lang="en-US" dirty="0" smtClean="0"/>
              <a:t>Personal phones were destroyed</a:t>
            </a:r>
          </a:p>
          <a:p>
            <a:r>
              <a:rPr lang="en-US" dirty="0" smtClean="0"/>
              <a:t>FBI recovered an iPhone used for work by one of the terrorists</a:t>
            </a:r>
          </a:p>
          <a:p>
            <a:pPr lvl="1"/>
            <a:r>
              <a:rPr lang="en-US" sz="2800" dirty="0" smtClean="0"/>
              <a:t>Employee of San Bernardino, so phone actually owned by county</a:t>
            </a:r>
          </a:p>
          <a:p>
            <a:pPr lvl="1"/>
            <a:r>
              <a:rPr lang="en-US" sz="2800" dirty="0" smtClean="0"/>
              <a:t>Unable to unlock the phone – would wipe data after 10 attempts</a:t>
            </a:r>
            <a:endParaRPr lang="en-US" sz="2800" dirty="0" smtClean="0"/>
          </a:p>
          <a:p>
            <a:pPr lvl="1"/>
            <a:r>
              <a:rPr lang="en-US" dirty="0" smtClean="0"/>
              <a:t>Requested help for NSA – unable to crack the phone</a:t>
            </a:r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10591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>
                <a:latin typeface="Arial" pitchFamily="34" charset="0"/>
              </a:rPr>
              <a:t>Information taken from </a:t>
            </a:r>
            <a:r>
              <a:rPr lang="en-US" altLang="en-US" dirty="0">
                <a:latin typeface="Arial" pitchFamily="34" charset="0"/>
              </a:rPr>
              <a:t>https://en.wikipedia.org/wiki/2015_San_Bernardino_attack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80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Backdoor to Apple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430000" cy="4830763"/>
          </a:xfrm>
        </p:spPr>
        <p:txBody>
          <a:bodyPr/>
          <a:lstStyle/>
          <a:p>
            <a:r>
              <a:rPr lang="en-US" dirty="0" smtClean="0"/>
              <a:t>FBI requested Apple create software that would allow them to </a:t>
            </a:r>
          </a:p>
          <a:p>
            <a:pPr lvl="1"/>
            <a:r>
              <a:rPr lang="en-US" dirty="0" smtClean="0"/>
              <a:t>Attempt multiple passwords with no added delay</a:t>
            </a:r>
          </a:p>
          <a:p>
            <a:pPr lvl="1"/>
            <a:r>
              <a:rPr lang="en-US" dirty="0" smtClean="0"/>
              <a:t>Prevent the automatic deletion of data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Apple declined, citing </a:t>
            </a:r>
            <a:r>
              <a:rPr lang="en-US" dirty="0"/>
              <a:t>its policy to never undermine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security features of its </a:t>
            </a:r>
            <a:r>
              <a:rPr lang="en-US" dirty="0" smtClean="0"/>
              <a:t>products</a:t>
            </a:r>
          </a:p>
          <a:p>
            <a:pPr lvl="1"/>
            <a:r>
              <a:rPr lang="en-US" dirty="0" smtClean="0"/>
              <a:t>FBI appealed: </a:t>
            </a:r>
            <a:r>
              <a:rPr lang="en-US" dirty="0" smtClean="0"/>
              <a:t>Apple </a:t>
            </a:r>
            <a:r>
              <a:rPr lang="en-US" dirty="0"/>
              <a:t>could install </a:t>
            </a:r>
            <a:r>
              <a:rPr lang="en-US" dirty="0" smtClean="0"/>
              <a:t>the software in person, FBI would remot</a:t>
            </a:r>
            <a:r>
              <a:rPr lang="en-US" dirty="0" smtClean="0"/>
              <a:t>e hack, then Apple could remove/destroy software</a:t>
            </a:r>
          </a:p>
          <a:p>
            <a:pPr lvl="1"/>
            <a:r>
              <a:rPr lang="en-US" dirty="0" smtClean="0"/>
              <a:t>Request withdrawn after FBI paid a third party over 1 million dollars for use of a tool to bypass the ten-try limit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10591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>
                <a:latin typeface="Arial" pitchFamily="34" charset="0"/>
              </a:rPr>
              <a:t>Information taken from </a:t>
            </a:r>
            <a:r>
              <a:rPr lang="en-US" altLang="en-US" dirty="0">
                <a:latin typeface="Arial" pitchFamily="34" charset="0"/>
              </a:rPr>
              <a:t>https://en.wikipedia.org/wiki/FBI–</a:t>
            </a:r>
            <a:r>
              <a:rPr lang="en-US" altLang="en-US" dirty="0" err="1">
                <a:latin typeface="Arial" pitchFamily="34" charset="0"/>
              </a:rPr>
              <a:t>Apple_encryption_dispute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039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 3 will come out either Friday or Saturday</a:t>
            </a:r>
          </a:p>
          <a:p>
            <a:pPr lvl="1"/>
            <a:r>
              <a:rPr lang="en-US" dirty="0" smtClean="0"/>
              <a:t>Honestly, depends on if I have jury duty tomorrow</a:t>
            </a:r>
          </a:p>
          <a:p>
            <a:r>
              <a:rPr lang="en-US" dirty="0" smtClean="0"/>
              <a:t>HW 3 will also come out soon</a:t>
            </a:r>
          </a:p>
          <a:p>
            <a:endParaRPr lang="en-US" dirty="0" smtClean="0"/>
          </a:p>
          <a:p>
            <a:r>
              <a:rPr lang="en-US" dirty="0" smtClean="0"/>
              <a:t>HW1 is being graded, HW2 and Lab 2 will be graded following</a:t>
            </a:r>
          </a:p>
          <a:p>
            <a:r>
              <a:rPr lang="en-US" dirty="0" smtClean="0"/>
              <a:t>Also working on getting Paper 1 (and Paper 2&amp;3) graded</a:t>
            </a:r>
          </a:p>
        </p:txBody>
      </p:sp>
    </p:spTree>
    <p:extLst>
      <p:ext uri="{BB962C8B-B14F-4D97-AF65-F5344CB8AC3E}">
        <p14:creationId xmlns:p14="http://schemas.microsoft.com/office/powerpoint/2010/main" val="398993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Any Questions from Last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01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White hat:</a:t>
            </a:r>
          </a:p>
          <a:p>
            <a:pPr lvl="1"/>
            <a:r>
              <a:rPr lang="en-US" sz="2000" dirty="0"/>
              <a:t>https://pixabay.com/en/hat-white-fashion-male-man-308778/</a:t>
            </a:r>
          </a:p>
          <a:p>
            <a:r>
              <a:rPr lang="en-US" sz="2400" dirty="0" smtClean="0"/>
              <a:t>Black hat:</a:t>
            </a:r>
          </a:p>
          <a:p>
            <a:pPr lvl="1"/>
            <a:r>
              <a:rPr lang="en-US" sz="2000" dirty="0"/>
              <a:t>https://pixabay.com/en/fedora-hat-black-headwear-297371/</a:t>
            </a:r>
          </a:p>
          <a:p>
            <a:r>
              <a:rPr lang="en-US" sz="2400" dirty="0" smtClean="0"/>
              <a:t>Gray hat (adapted from):</a:t>
            </a:r>
          </a:p>
          <a:p>
            <a:pPr lvl="1"/>
            <a:r>
              <a:rPr lang="en-US" sz="2000" dirty="0"/>
              <a:t>https://pixabay.com/en/hat-red-fashion-male-man-308779/</a:t>
            </a:r>
            <a:endParaRPr lang="en-US" sz="2000" dirty="0" smtClean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4230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“Big” ethics questions and ideas</a:t>
            </a:r>
          </a:p>
          <a:p>
            <a:pPr lvl="1"/>
            <a:endParaRPr lang="en-US" dirty="0"/>
          </a:p>
          <a:p>
            <a:r>
              <a:rPr lang="en-US" dirty="0" smtClean="0"/>
              <a:t>Case studies</a:t>
            </a:r>
          </a:p>
          <a:p>
            <a:pPr lvl="1"/>
            <a:r>
              <a:rPr lang="en-US" dirty="0" smtClean="0"/>
              <a:t>Let’s Encrypt</a:t>
            </a:r>
          </a:p>
          <a:p>
            <a:pPr lvl="1"/>
            <a:r>
              <a:rPr lang="en-US" dirty="0"/>
              <a:t>Marcus Hutchins </a:t>
            </a:r>
            <a:r>
              <a:rPr lang="en-US" dirty="0" smtClean="0"/>
              <a:t>(</a:t>
            </a:r>
            <a:r>
              <a:rPr lang="en-US" dirty="0" err="1" smtClean="0"/>
              <a:t>WannaCry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Hacking back</a:t>
            </a:r>
          </a:p>
          <a:p>
            <a:pPr lvl="1"/>
            <a:r>
              <a:rPr lang="en-US" dirty="0" smtClean="0"/>
              <a:t>Responsible disclosure</a:t>
            </a:r>
          </a:p>
          <a:p>
            <a:pPr lvl="2"/>
            <a:r>
              <a:rPr lang="en-US" sz="2400" dirty="0" smtClean="0"/>
              <a:t>Gray hat hacking</a:t>
            </a:r>
          </a:p>
          <a:p>
            <a:pPr lvl="1"/>
            <a:r>
              <a:rPr lang="en-US" dirty="0" smtClean="0"/>
              <a:t>Apple encryption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80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Topics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92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“Big” Ethical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do “right” and “wrong” mean?</a:t>
            </a:r>
          </a:p>
          <a:p>
            <a:r>
              <a:rPr lang="en-US" dirty="0"/>
              <a:t>Who gets to decide what’s right and wrong?</a:t>
            </a:r>
          </a:p>
          <a:p>
            <a:r>
              <a:rPr lang="en-US" dirty="0"/>
              <a:t>How do/should those decisions be made?</a:t>
            </a:r>
          </a:p>
          <a:p>
            <a:r>
              <a:rPr lang="en-US" dirty="0"/>
              <a:t>What should we do about things that are wrong?</a:t>
            </a:r>
          </a:p>
          <a:p>
            <a:endParaRPr lang="en-US" dirty="0" smtClean="0"/>
          </a:p>
          <a:p>
            <a:r>
              <a:rPr lang="en-US" dirty="0"/>
              <a:t>We won’t be answering these today!</a:t>
            </a:r>
          </a:p>
          <a:p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 smtClean="0">
                <a:latin typeface="Arial" pitchFamily="34" charset="0"/>
              </a:rPr>
              <a:t>Based on slides by Dr. Cynthia </a:t>
            </a:r>
            <a:r>
              <a:rPr lang="en-US" altLang="en-US" dirty="0" err="1" smtClean="0">
                <a:latin typeface="Arial" pitchFamily="34" charset="0"/>
              </a:rPr>
              <a:t>Matuszek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5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Ideas of Right and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It’s </a:t>
            </a:r>
            <a:r>
              <a:rPr lang="en-US" sz="2800" dirty="0"/>
              <a:t>wrong to harm people</a:t>
            </a:r>
          </a:p>
          <a:p>
            <a:pPr lvl="1"/>
            <a:r>
              <a:rPr lang="en-US" sz="2400" dirty="0"/>
              <a:t>Physically, emotionally, financially…</a:t>
            </a:r>
          </a:p>
          <a:p>
            <a:r>
              <a:rPr lang="en-US" sz="2800" dirty="0"/>
              <a:t>It’s wrong to discriminate against people</a:t>
            </a:r>
          </a:p>
          <a:p>
            <a:r>
              <a:rPr lang="en-US" sz="2800" dirty="0"/>
              <a:t>It’s wrong to steal from people</a:t>
            </a:r>
          </a:p>
          <a:p>
            <a:r>
              <a:rPr lang="en-US" sz="2800" dirty="0"/>
              <a:t>It’s wrong to invade people’s privacy</a:t>
            </a:r>
          </a:p>
          <a:p>
            <a:r>
              <a:rPr lang="en-US" sz="2800" dirty="0"/>
              <a:t>It’s wrong to be unfair to </a:t>
            </a:r>
            <a:r>
              <a:rPr lang="en-US" sz="2800" dirty="0" smtClean="0"/>
              <a:t>people</a:t>
            </a:r>
          </a:p>
          <a:p>
            <a:pPr lvl="3"/>
            <a:endParaRPr lang="en-US" sz="1100" dirty="0" smtClean="0"/>
          </a:p>
          <a:p>
            <a:r>
              <a:rPr lang="en-US" sz="2800" dirty="0"/>
              <a:t>We’ll assume that these things are true…</a:t>
            </a:r>
          </a:p>
          <a:p>
            <a:pPr lvl="1"/>
            <a:r>
              <a:rPr lang="en-US" sz="2400" dirty="0"/>
              <a:t>Barring extenuating circumstances</a:t>
            </a:r>
          </a:p>
          <a:p>
            <a:pPr lvl="1"/>
            <a:r>
              <a:rPr lang="en-US" sz="2400" dirty="0"/>
              <a:t>And remembering that there’s sometimes no “right” answer</a:t>
            </a:r>
            <a:endParaRPr lang="en-US" sz="1400" dirty="0"/>
          </a:p>
          <a:p>
            <a:endParaRPr lang="en-US" sz="2800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 smtClean="0">
                <a:latin typeface="Arial" pitchFamily="34" charset="0"/>
              </a:rPr>
              <a:t>Based on slides by Dr. Cynthia </a:t>
            </a:r>
            <a:r>
              <a:rPr lang="en-US" altLang="en-US" dirty="0" err="1" smtClean="0">
                <a:latin typeface="Arial" pitchFamily="34" charset="0"/>
              </a:rPr>
              <a:t>Matuszek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83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Encrypt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66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 Authorities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Certificate authorities charge money to issue certificates </a:t>
            </a:r>
            <a:br>
              <a:rPr lang="en-US" dirty="0" smtClean="0"/>
            </a:br>
            <a:r>
              <a:rPr lang="en-US" dirty="0" smtClean="0"/>
              <a:t>used in Transport Layer Security (TLS)</a:t>
            </a:r>
          </a:p>
          <a:p>
            <a:pPr lvl="1"/>
            <a:r>
              <a:rPr lang="en-US" dirty="0" smtClean="0"/>
              <a:t>Sometimes also called Secure Sockets Layer (SSL)</a:t>
            </a:r>
          </a:p>
          <a:p>
            <a:pPr lvl="1"/>
            <a:r>
              <a:rPr lang="en-US" dirty="0" smtClean="0"/>
              <a:t>Prices vary, but typically $100 or more a year</a:t>
            </a:r>
          </a:p>
          <a:p>
            <a:pPr lvl="1"/>
            <a:endParaRPr lang="en-US" dirty="0"/>
          </a:p>
          <a:p>
            <a:r>
              <a:rPr lang="en-US" dirty="0" smtClean="0"/>
              <a:t>SSL/TLS certificates are used to enable</a:t>
            </a:r>
            <a:br>
              <a:rPr lang="en-US" dirty="0" smtClean="0"/>
            </a:br>
            <a:r>
              <a:rPr lang="en-US" dirty="0"/>
              <a:t>secure </a:t>
            </a:r>
            <a:r>
              <a:rPr lang="en-US" dirty="0" smtClean="0"/>
              <a:t>HTTPS connections</a:t>
            </a:r>
          </a:p>
          <a:p>
            <a:pPr lvl="1"/>
            <a:r>
              <a:rPr lang="en-US" dirty="0" smtClean="0"/>
              <a:t>Seems that if more websites could use HTTPS,</a:t>
            </a:r>
            <a:br>
              <a:rPr lang="en-US" dirty="0" smtClean="0"/>
            </a:br>
            <a:r>
              <a:rPr lang="en-US" dirty="0" smtClean="0"/>
              <a:t>the Web would be a safer place overall, right?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6400" y="2562063"/>
            <a:ext cx="1866900" cy="466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0" y="4839852"/>
            <a:ext cx="1819275" cy="4857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6400" y="3318151"/>
            <a:ext cx="1666875" cy="457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96400" y="5614989"/>
            <a:ext cx="1981200" cy="4857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96400" y="4064714"/>
            <a:ext cx="1943100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203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B812F"/>
      </a:hlink>
      <a:folHlink>
        <a:srgbClr val="CC9900"/>
      </a:folHlink>
    </a:clrScheme>
    <a:fontScheme name="Blank Presentation">
      <a:majorFont>
        <a:latin typeface="Garamond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68871</TotalTime>
  <Words>1175</Words>
  <Application>Microsoft Office PowerPoint</Application>
  <PresentationFormat>Widescreen</PresentationFormat>
  <Paragraphs>222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MS PGothic</vt:lpstr>
      <vt:lpstr>MS PGothic</vt:lpstr>
      <vt:lpstr>Arial</vt:lpstr>
      <vt:lpstr>DejaVu LGC Sans</vt:lpstr>
      <vt:lpstr>Garamond</vt:lpstr>
      <vt:lpstr>Times New Roman</vt:lpstr>
      <vt:lpstr>Wingdings</vt:lpstr>
      <vt:lpstr>Blank Presentation</vt:lpstr>
      <vt:lpstr>CMSC 426 Principles of Computer Security</vt:lpstr>
      <vt:lpstr>Last Class We Covered</vt:lpstr>
      <vt:lpstr>Any Questions from Last Time?</vt:lpstr>
      <vt:lpstr>Today’s Topics</vt:lpstr>
      <vt:lpstr>Ethical Topics</vt:lpstr>
      <vt:lpstr>“Big” Ethical Questions</vt:lpstr>
      <vt:lpstr>Basic Ideas of Right and Wrong</vt:lpstr>
      <vt:lpstr>Let’s Encrypt</vt:lpstr>
      <vt:lpstr>Certificate Authorities</vt:lpstr>
      <vt:lpstr>Let’s Encrypt</vt:lpstr>
      <vt:lpstr>Revocation of Certificates</vt:lpstr>
      <vt:lpstr>Marcus Hutchins (WannaCry)</vt:lpstr>
      <vt:lpstr>Recap on WannaCry</vt:lpstr>
      <vt:lpstr>Marcus’s Exploits</vt:lpstr>
      <vt:lpstr>Hacking Back</vt:lpstr>
      <vt:lpstr>What is “Hacking Back”?</vt:lpstr>
      <vt:lpstr>ACDC Legislation</vt:lpstr>
      <vt:lpstr>ACDC Legislation Breakdown</vt:lpstr>
      <vt:lpstr>Responsible Disclosure</vt:lpstr>
      <vt:lpstr>Vulnerability Disclosure</vt:lpstr>
      <vt:lpstr>Responsible Disclosure</vt:lpstr>
      <vt:lpstr>Google’s Project Zero</vt:lpstr>
      <vt:lpstr>Gray Hat Hacking</vt:lpstr>
      <vt:lpstr>Mirai and Hajime Worms</vt:lpstr>
      <vt:lpstr>Analyzing Hajime Worm</vt:lpstr>
      <vt:lpstr>Apple Encryption</vt:lpstr>
      <vt:lpstr>Background: San Bernardino Attack</vt:lpstr>
      <vt:lpstr>Backdoor to Apple Security</vt:lpstr>
      <vt:lpstr>Announcements</vt:lpstr>
      <vt:lpstr>Image 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426 Principles of Computer Security</dc:title>
  <dc:creator>Katherine Gibson</dc:creator>
  <cp:lastModifiedBy>User</cp:lastModifiedBy>
  <cp:revision>1028</cp:revision>
  <cp:lastPrinted>2009-04-22T19:24:48Z</cp:lastPrinted>
  <dcterms:created xsi:type="dcterms:W3CDTF">2013-08-18T19:22:46Z</dcterms:created>
  <dcterms:modified xsi:type="dcterms:W3CDTF">2018-10-30T17:59:43Z</dcterms:modified>
</cp:coreProperties>
</file>